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08" r:id="rId4"/>
    <p:sldId id="507" r:id="rId5"/>
    <p:sldId id="502" r:id="rId6"/>
    <p:sldId id="483" r:id="rId7"/>
    <p:sldId id="503" r:id="rId8"/>
    <p:sldId id="486" r:id="rId9"/>
    <p:sldId id="501" r:id="rId10"/>
    <p:sldId id="492" r:id="rId11"/>
    <p:sldId id="490" r:id="rId12"/>
    <p:sldId id="491" r:id="rId13"/>
    <p:sldId id="509" r:id="rId14"/>
    <p:sldId id="489" r:id="rId15"/>
    <p:sldId id="510" r:id="rId16"/>
    <p:sldId id="493" r:id="rId17"/>
    <p:sldId id="494" r:id="rId18"/>
    <p:sldId id="495" r:id="rId19"/>
    <p:sldId id="497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xperience.sap.com/fiori-design-web/overview-page/" TargetMode="External"/><Relationship Id="rId3" Type="http://schemas.openxmlformats.org/officeDocument/2006/relationships/hyperlink" Target="https://www.odata.org/" TargetMode="External"/><Relationship Id="rId7" Type="http://schemas.openxmlformats.org/officeDocument/2006/relationships/hyperlink" Target="https://experience.sap.com/fiori-design-web/analytical-list-pag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erience.sap.com/fiori-design-web/work-list/" TargetMode="External"/><Relationship Id="rId5" Type="http://schemas.openxmlformats.org/officeDocument/2006/relationships/hyperlink" Target="https://experience.sap.com/fiori-design-web/object-page/" TargetMode="External"/><Relationship Id="rId10" Type="http://schemas.openxmlformats.org/officeDocument/2006/relationships/hyperlink" Target="https://developers.sap.com/topics/cloud-platform-sdk-for-android.html" TargetMode="External"/><Relationship Id="rId4" Type="http://schemas.openxmlformats.org/officeDocument/2006/relationships/hyperlink" Target="https://experience.sap.com/fiori-design-web/list-report-floorplan-sap-fiori-element/" TargetMode="External"/><Relationship Id="rId9" Type="http://schemas.openxmlformats.org/officeDocument/2006/relationships/hyperlink" Target="https://developers.sap.com/topics/cloud-platform-sdk-for-io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AFE81-A58D-4A85-A07B-103EB0EB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8" y="182917"/>
            <a:ext cx="7926623" cy="4412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Element v/s Free style App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852FD-067B-41A3-9BAA-39D640265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3C97EC27-37A2-4E36-8184-FE2A2A1C8C97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DCB833CC-2DE8-4191-AA12-4C547BBF0944}"/>
              </a:ext>
            </a:extLst>
          </p:cNvPr>
          <p:cNvSpPr txBox="1"/>
          <p:nvPr/>
        </p:nvSpPr>
        <p:spPr>
          <a:xfrm>
            <a:off x="1125343" y="980454"/>
            <a:ext cx="2970380" cy="4770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Fiori Elements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E32C-CF49-4937-A6CC-65499BDA1636}"/>
              </a:ext>
            </a:extLst>
          </p:cNvPr>
          <p:cNvGrpSpPr>
            <a:grpSpLocks noChangeAspect="1"/>
          </p:cNvGrpSpPr>
          <p:nvPr/>
        </p:nvGrpSpPr>
        <p:grpSpPr>
          <a:xfrm>
            <a:off x="4890228" y="2645620"/>
            <a:ext cx="2411542" cy="2506861"/>
            <a:chOff x="6875704" y="5143201"/>
            <a:chExt cx="1300356" cy="135175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161777-C48A-42AD-942B-29823C205D81}"/>
                </a:ext>
              </a:extLst>
            </p:cNvPr>
            <p:cNvSpPr/>
            <p:nvPr/>
          </p:nvSpPr>
          <p:spPr>
            <a:xfrm>
              <a:off x="6875704" y="6037753"/>
              <a:ext cx="1300356" cy="4572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520059F-DDA9-4BCF-AFDC-F69B6E7E462C}"/>
                </a:ext>
              </a:extLst>
            </p:cNvPr>
            <p:cNvSpPr/>
            <p:nvPr/>
          </p:nvSpPr>
          <p:spPr>
            <a:xfrm>
              <a:off x="6947372" y="5143201"/>
              <a:ext cx="1157020" cy="115702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10" name="TextBox 30">
            <a:extLst>
              <a:ext uri="{FF2B5EF4-FFF2-40B4-BE49-F238E27FC236}">
                <a16:creationId xmlns:a16="http://schemas.microsoft.com/office/drawing/2014/main" id="{5E25FD42-8DB9-4146-A498-89C025613F69}"/>
              </a:ext>
            </a:extLst>
          </p:cNvPr>
          <p:cNvSpPr txBox="1"/>
          <p:nvPr/>
        </p:nvSpPr>
        <p:spPr>
          <a:xfrm>
            <a:off x="5198363" y="3210647"/>
            <a:ext cx="1786924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6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V/S</a:t>
            </a: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215371DC-7DDC-4C8F-BE13-9E884BA121F6}"/>
              </a:ext>
            </a:extLst>
          </p:cNvPr>
          <p:cNvSpPr txBox="1"/>
          <p:nvPr/>
        </p:nvSpPr>
        <p:spPr>
          <a:xfrm>
            <a:off x="8990528" y="1023875"/>
            <a:ext cx="3113459" cy="4770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anose="020B0604020202020204" pitchFamily="34" charset="0"/>
              </a:rPr>
              <a:t>Free style App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1DDF6-9B36-4823-9DBC-1064AA631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33" y="1572358"/>
            <a:ext cx="3113456" cy="884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F87F74-7960-41D8-92BE-1B93ABEBC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2522588"/>
            <a:ext cx="3113456" cy="885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E0AC9-DF98-4754-A5BF-0355EE5B8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3455863"/>
            <a:ext cx="3113456" cy="8856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D35D3C-09DB-40E7-B9DD-F705130F3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4389138"/>
            <a:ext cx="3113456" cy="88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FA81F-930B-45A4-8B4C-B4ADBEE1A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" y="5322414"/>
            <a:ext cx="3113456" cy="88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874C88D6-1C60-4CED-8453-CDAA597817D4}"/>
              </a:ext>
            </a:extLst>
          </p:cNvPr>
          <p:cNvSpPr txBox="1">
            <a:spLocks/>
          </p:cNvSpPr>
          <p:nvPr/>
        </p:nvSpPr>
        <p:spPr>
          <a:xfrm>
            <a:off x="720291" y="1562226"/>
            <a:ext cx="3205139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Web applications (app running in a web browser and connected to a backend system).Adapts to run on desktop and mobile browsers</a:t>
            </a:r>
          </a:p>
          <a:p>
            <a:pPr>
              <a:defRPr/>
            </a:pP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65FD8B8B-1810-41EC-8C4D-F0E84387BC77}"/>
              </a:ext>
            </a:extLst>
          </p:cNvPr>
          <p:cNvSpPr txBox="1">
            <a:spLocks/>
          </p:cNvSpPr>
          <p:nvPr/>
        </p:nvSpPr>
        <p:spPr>
          <a:xfrm>
            <a:off x="679627" y="2592795"/>
            <a:ext cx="3044857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OData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protocol to connect to backend data. (This is a prerequisite for using SAP Fiori elements.)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F654FEAB-ED45-4672-815E-3074882EE8B6}"/>
              </a:ext>
            </a:extLst>
          </p:cNvPr>
          <p:cNvSpPr txBox="1">
            <a:spLocks/>
          </p:cNvSpPr>
          <p:nvPr/>
        </p:nvSpPr>
        <p:spPr>
          <a:xfrm>
            <a:off x="623133" y="3379122"/>
            <a:ext cx="3624364" cy="113877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Target design or layout:</a:t>
            </a: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List report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</a:t>
            </a:r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 pages</a:t>
            </a:r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Worklist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  </a:t>
            </a:r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Analytical list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 </a:t>
            </a:r>
            <a:endParaRPr lang="en-US" sz="1400" b="0" i="0" dirty="0">
              <a:solidFill>
                <a:schemeClr val="bg1"/>
              </a:solidFill>
              <a:effectLst/>
              <a:latin typeface="Calibri (Body)"/>
            </a:endParaRP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Overview page</a:t>
            </a:r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sz="12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8E826B4-2974-447B-8DFD-299B53FD9960}"/>
              </a:ext>
            </a:extLst>
          </p:cNvPr>
          <p:cNvSpPr>
            <a:spLocks/>
          </p:cNvSpPr>
          <p:nvPr/>
        </p:nvSpPr>
        <p:spPr bwMode="auto">
          <a:xfrm>
            <a:off x="3724485" y="1590068"/>
            <a:ext cx="1114159" cy="1327664"/>
          </a:xfrm>
          <a:custGeom>
            <a:avLst/>
            <a:gdLst>
              <a:gd name="T0" fmla="*/ 900 w 900"/>
              <a:gd name="T1" fmla="*/ 1173 h 1760"/>
              <a:gd name="T2" fmla="*/ 0 w 900"/>
              <a:gd name="T3" fmla="*/ 0 h 1760"/>
              <a:gd name="T4" fmla="*/ 0 w 900"/>
              <a:gd name="T5" fmla="*/ 1173 h 1760"/>
              <a:gd name="T6" fmla="*/ 900 w 900"/>
              <a:gd name="T7" fmla="*/ 1760 h 1760"/>
              <a:gd name="T8" fmla="*/ 900 w 900"/>
              <a:gd name="T9" fmla="*/ 1173 h 1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760">
                <a:moveTo>
                  <a:pt x="900" y="1173"/>
                </a:moveTo>
                <a:lnTo>
                  <a:pt x="0" y="0"/>
                </a:lnTo>
                <a:lnTo>
                  <a:pt x="0" y="1173"/>
                </a:lnTo>
                <a:lnTo>
                  <a:pt x="900" y="1760"/>
                </a:lnTo>
                <a:lnTo>
                  <a:pt x="900" y="117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7FF722F6-AF38-4399-99C4-8F74CA948795}"/>
              </a:ext>
            </a:extLst>
          </p:cNvPr>
          <p:cNvSpPr>
            <a:spLocks/>
          </p:cNvSpPr>
          <p:nvPr/>
        </p:nvSpPr>
        <p:spPr bwMode="auto">
          <a:xfrm>
            <a:off x="3724485" y="2523959"/>
            <a:ext cx="1114159" cy="885613"/>
          </a:xfrm>
          <a:custGeom>
            <a:avLst/>
            <a:gdLst>
              <a:gd name="T0" fmla="*/ 900 w 900"/>
              <a:gd name="T1" fmla="*/ 587 h 1174"/>
              <a:gd name="T2" fmla="*/ 0 w 900"/>
              <a:gd name="T3" fmla="*/ 0 h 1174"/>
              <a:gd name="T4" fmla="*/ 0 w 900"/>
              <a:gd name="T5" fmla="*/ 1174 h 1174"/>
              <a:gd name="T6" fmla="*/ 900 w 900"/>
              <a:gd name="T7" fmla="*/ 1174 h 1174"/>
              <a:gd name="T8" fmla="*/ 900 w 900"/>
              <a:gd name="T9" fmla="*/ 587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74">
                <a:moveTo>
                  <a:pt x="900" y="587"/>
                </a:moveTo>
                <a:lnTo>
                  <a:pt x="0" y="0"/>
                </a:lnTo>
                <a:lnTo>
                  <a:pt x="0" y="1174"/>
                </a:lnTo>
                <a:lnTo>
                  <a:pt x="900" y="1174"/>
                </a:lnTo>
                <a:lnTo>
                  <a:pt x="900" y="58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9353F87B-59A4-40B7-ABAF-F8282606D02B}"/>
              </a:ext>
            </a:extLst>
          </p:cNvPr>
          <p:cNvSpPr>
            <a:spLocks/>
          </p:cNvSpPr>
          <p:nvPr/>
        </p:nvSpPr>
        <p:spPr bwMode="auto">
          <a:xfrm>
            <a:off x="3724485" y="3442725"/>
            <a:ext cx="1114159" cy="901454"/>
          </a:xfrm>
          <a:custGeom>
            <a:avLst/>
            <a:gdLst>
              <a:gd name="T0" fmla="*/ 900 w 900"/>
              <a:gd name="T1" fmla="*/ 0 h 1195"/>
              <a:gd name="T2" fmla="*/ 0 w 900"/>
              <a:gd name="T3" fmla="*/ 21 h 1195"/>
              <a:gd name="T4" fmla="*/ 0 w 900"/>
              <a:gd name="T5" fmla="*/ 1195 h 1195"/>
              <a:gd name="T6" fmla="*/ 900 w 900"/>
              <a:gd name="T7" fmla="*/ 587 h 1195"/>
              <a:gd name="T8" fmla="*/ 900 w 900"/>
              <a:gd name="T9" fmla="*/ 0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95">
                <a:moveTo>
                  <a:pt x="900" y="0"/>
                </a:moveTo>
                <a:lnTo>
                  <a:pt x="0" y="21"/>
                </a:lnTo>
                <a:lnTo>
                  <a:pt x="0" y="1195"/>
                </a:lnTo>
                <a:lnTo>
                  <a:pt x="900" y="587"/>
                </a:lnTo>
                <a:lnTo>
                  <a:pt x="9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E10304-811A-4F9C-BCD5-84BC34EBB4AF}"/>
              </a:ext>
            </a:extLst>
          </p:cNvPr>
          <p:cNvSpPr>
            <a:spLocks/>
          </p:cNvSpPr>
          <p:nvPr/>
        </p:nvSpPr>
        <p:spPr bwMode="auto">
          <a:xfrm>
            <a:off x="3724487" y="4492030"/>
            <a:ext cx="1109982" cy="1715995"/>
          </a:xfrm>
          <a:custGeom>
            <a:avLst/>
            <a:gdLst>
              <a:gd name="connsiteX0" fmla="*/ 1109982 w 1109982"/>
              <a:gd name="connsiteY0" fmla="*/ 0 h 1715995"/>
              <a:gd name="connsiteX1" fmla="*/ 1109982 w 1109982"/>
              <a:gd name="connsiteY1" fmla="*/ 647052 h 1715995"/>
              <a:gd name="connsiteX2" fmla="*/ 0 w 1109982"/>
              <a:gd name="connsiteY2" fmla="*/ 1715995 h 1715995"/>
              <a:gd name="connsiteX3" fmla="*/ 0 w 1109982"/>
              <a:gd name="connsiteY3" fmla="*/ 830406 h 1715995"/>
              <a:gd name="connsiteX4" fmla="*/ 1109982 w 1109982"/>
              <a:gd name="connsiteY4" fmla="*/ 0 h 171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2" h="1715995">
                <a:moveTo>
                  <a:pt x="1109982" y="0"/>
                </a:moveTo>
                <a:lnTo>
                  <a:pt x="1109982" y="647052"/>
                </a:lnTo>
                <a:lnTo>
                  <a:pt x="0" y="1715995"/>
                </a:lnTo>
                <a:lnTo>
                  <a:pt x="0" y="830406"/>
                </a:lnTo>
                <a:lnTo>
                  <a:pt x="1109982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1CC84B-4F3A-4396-B1F2-E122D4F8C2AF}"/>
              </a:ext>
            </a:extLst>
          </p:cNvPr>
          <p:cNvSpPr/>
          <p:nvPr/>
        </p:nvSpPr>
        <p:spPr>
          <a:xfrm>
            <a:off x="3724486" y="3927567"/>
            <a:ext cx="1109983" cy="1351577"/>
          </a:xfrm>
          <a:custGeom>
            <a:avLst/>
            <a:gdLst>
              <a:gd name="connsiteX0" fmla="*/ 1109983 w 1109983"/>
              <a:gd name="connsiteY0" fmla="*/ 0 h 1351577"/>
              <a:gd name="connsiteX1" fmla="*/ 1109983 w 1109983"/>
              <a:gd name="connsiteY1" fmla="*/ 503227 h 1351577"/>
              <a:gd name="connsiteX2" fmla="*/ 0 w 1109983"/>
              <a:gd name="connsiteY2" fmla="*/ 1351577 h 1351577"/>
              <a:gd name="connsiteX3" fmla="*/ 0 w 1109983"/>
              <a:gd name="connsiteY3" fmla="*/ 465989 h 1351577"/>
              <a:gd name="connsiteX4" fmla="*/ 1109983 w 1109983"/>
              <a:gd name="connsiteY4" fmla="*/ 0 h 135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3" h="1351577">
                <a:moveTo>
                  <a:pt x="1109983" y="0"/>
                </a:moveTo>
                <a:lnTo>
                  <a:pt x="1109983" y="503227"/>
                </a:lnTo>
                <a:lnTo>
                  <a:pt x="0" y="1351577"/>
                </a:lnTo>
                <a:lnTo>
                  <a:pt x="0" y="465989"/>
                </a:lnTo>
                <a:lnTo>
                  <a:pt x="1109983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0" name="TextBox 92">
            <a:extLst>
              <a:ext uri="{FF2B5EF4-FFF2-40B4-BE49-F238E27FC236}">
                <a16:creationId xmlns:a16="http://schemas.microsoft.com/office/drawing/2014/main" id="{79EE20C6-5D21-4725-B78C-C470636618F0}"/>
              </a:ext>
            </a:extLst>
          </p:cNvPr>
          <p:cNvSpPr txBox="1">
            <a:spLocks/>
          </p:cNvSpPr>
          <p:nvPr/>
        </p:nvSpPr>
        <p:spPr>
          <a:xfrm>
            <a:off x="720291" y="4426794"/>
            <a:ext cx="216358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Fiori elements to reduce development time and costs</a:t>
            </a:r>
          </a:p>
          <a:p>
            <a:pPr>
              <a:defRPr/>
            </a:pPr>
            <a:endParaRPr lang="en-US" sz="14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1" name="TextBox 93">
            <a:extLst>
              <a:ext uri="{FF2B5EF4-FFF2-40B4-BE49-F238E27FC236}">
                <a16:creationId xmlns:a16="http://schemas.microsoft.com/office/drawing/2014/main" id="{E0F90E43-7937-4421-BBCC-C5BC426BEE9F}"/>
              </a:ext>
            </a:extLst>
          </p:cNvPr>
          <p:cNvSpPr txBox="1">
            <a:spLocks/>
          </p:cNvSpPr>
          <p:nvPr/>
        </p:nvSpPr>
        <p:spPr>
          <a:xfrm>
            <a:off x="914513" y="5538992"/>
            <a:ext cx="250648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It is easy to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59576-3F30-489F-8119-C567EC6313B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1590068"/>
            <a:ext cx="3113456" cy="8848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6614E6-95ED-494C-A7A5-0AA309EFF84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2522588"/>
            <a:ext cx="3113456" cy="8856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D5CAC0-0CAF-4D5B-A1D5-0DA3C8A59B6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3455863"/>
            <a:ext cx="3113456" cy="8856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9F118-228E-4618-8211-B4D62B38AA9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4389138"/>
            <a:ext cx="3113456" cy="8856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4A912A-61A5-43A5-BE75-8DAA467161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67515" y="5322414"/>
            <a:ext cx="3113456" cy="8856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7" name="TextBox 100">
            <a:extLst>
              <a:ext uri="{FF2B5EF4-FFF2-40B4-BE49-F238E27FC236}">
                <a16:creationId xmlns:a16="http://schemas.microsoft.com/office/drawing/2014/main" id="{3396AA88-369C-41A2-871A-7DC052C90F55}"/>
              </a:ext>
            </a:extLst>
          </p:cNvPr>
          <p:cNvSpPr txBox="1">
            <a:spLocks/>
          </p:cNvSpPr>
          <p:nvPr/>
        </p:nvSpPr>
        <p:spPr>
          <a:xfrm flipH="1">
            <a:off x="8564672" y="1552551"/>
            <a:ext cx="3004195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Native applications for </a:t>
            </a:r>
            <a:r>
              <a:rPr lang="en-US" sz="14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or </a:t>
            </a:r>
            <a:r>
              <a:rPr lang="en-US" sz="14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SAPRegula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APRegular"/>
              </a:rPr>
              <a:t> that can leverage advanced device capabilities (camera, bar code reader, GPS, calendar, etc.)</a:t>
            </a:r>
            <a:endParaRPr lang="en-US" sz="1400" kern="0" dirty="0">
              <a:solidFill>
                <a:schemeClr val="bg1"/>
              </a:solidFill>
              <a:latin typeface="SAPRegular"/>
              <a:cs typeface="Arial" panose="020B0604020202020204" pitchFamily="34" charset="0"/>
            </a:endParaRPr>
          </a:p>
        </p:txBody>
      </p:sp>
      <p:sp>
        <p:nvSpPr>
          <p:cNvPr id="38" name="TextBox 101">
            <a:extLst>
              <a:ext uri="{FF2B5EF4-FFF2-40B4-BE49-F238E27FC236}">
                <a16:creationId xmlns:a16="http://schemas.microsoft.com/office/drawing/2014/main" id="{73AE615B-1C88-452C-96EF-C0EB2EEF3A5C}"/>
              </a:ext>
            </a:extLst>
          </p:cNvPr>
          <p:cNvSpPr txBox="1">
            <a:spLocks/>
          </p:cNvSpPr>
          <p:nvPr/>
        </p:nvSpPr>
        <p:spPr>
          <a:xfrm flipH="1">
            <a:off x="9498065" y="2788010"/>
            <a:ext cx="1786924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 (Body)"/>
              </a:rPr>
              <a:t>RESTful APIs</a:t>
            </a:r>
            <a:endParaRPr lang="en-US" sz="14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02">
            <a:extLst>
              <a:ext uri="{FF2B5EF4-FFF2-40B4-BE49-F238E27FC236}">
                <a16:creationId xmlns:a16="http://schemas.microsoft.com/office/drawing/2014/main" id="{74224B64-9DDD-4FBC-9DA1-83A18D1D5A50}"/>
              </a:ext>
            </a:extLst>
          </p:cNvPr>
          <p:cNvSpPr txBox="1">
            <a:spLocks/>
          </p:cNvSpPr>
          <p:nvPr/>
        </p:nvSpPr>
        <p:spPr>
          <a:xfrm flipH="1">
            <a:off x="9278880" y="3557358"/>
            <a:ext cx="1786924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Layout follows a different design</a:t>
            </a:r>
            <a:endParaRPr lang="en-US" sz="1600" b="1" kern="0" dirty="0">
              <a:solidFill>
                <a:schemeClr val="bg1"/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44728A3-BE12-4A53-9066-9413DB27FC10}"/>
              </a:ext>
            </a:extLst>
          </p:cNvPr>
          <p:cNvSpPr>
            <a:spLocks/>
          </p:cNvSpPr>
          <p:nvPr/>
        </p:nvSpPr>
        <p:spPr bwMode="auto">
          <a:xfrm flipH="1">
            <a:off x="7353355" y="1590068"/>
            <a:ext cx="1114159" cy="1327664"/>
          </a:xfrm>
          <a:custGeom>
            <a:avLst/>
            <a:gdLst>
              <a:gd name="T0" fmla="*/ 900 w 900"/>
              <a:gd name="T1" fmla="*/ 1173 h 1760"/>
              <a:gd name="T2" fmla="*/ 0 w 900"/>
              <a:gd name="T3" fmla="*/ 0 h 1760"/>
              <a:gd name="T4" fmla="*/ 0 w 900"/>
              <a:gd name="T5" fmla="*/ 1173 h 1760"/>
              <a:gd name="T6" fmla="*/ 900 w 900"/>
              <a:gd name="T7" fmla="*/ 1760 h 1760"/>
              <a:gd name="T8" fmla="*/ 900 w 900"/>
              <a:gd name="T9" fmla="*/ 1173 h 1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760">
                <a:moveTo>
                  <a:pt x="900" y="1173"/>
                </a:moveTo>
                <a:lnTo>
                  <a:pt x="0" y="0"/>
                </a:lnTo>
                <a:lnTo>
                  <a:pt x="0" y="1173"/>
                </a:lnTo>
                <a:lnTo>
                  <a:pt x="900" y="1760"/>
                </a:lnTo>
                <a:lnTo>
                  <a:pt x="900" y="117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6CA233BD-4F50-427D-A55A-5957603FED43}"/>
              </a:ext>
            </a:extLst>
          </p:cNvPr>
          <p:cNvSpPr>
            <a:spLocks/>
          </p:cNvSpPr>
          <p:nvPr/>
        </p:nvSpPr>
        <p:spPr bwMode="auto">
          <a:xfrm flipH="1">
            <a:off x="7353355" y="2523959"/>
            <a:ext cx="1114159" cy="885613"/>
          </a:xfrm>
          <a:custGeom>
            <a:avLst/>
            <a:gdLst>
              <a:gd name="T0" fmla="*/ 900 w 900"/>
              <a:gd name="T1" fmla="*/ 587 h 1174"/>
              <a:gd name="T2" fmla="*/ 0 w 900"/>
              <a:gd name="T3" fmla="*/ 0 h 1174"/>
              <a:gd name="T4" fmla="*/ 0 w 900"/>
              <a:gd name="T5" fmla="*/ 1174 h 1174"/>
              <a:gd name="T6" fmla="*/ 900 w 900"/>
              <a:gd name="T7" fmla="*/ 1174 h 1174"/>
              <a:gd name="T8" fmla="*/ 900 w 900"/>
              <a:gd name="T9" fmla="*/ 587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74">
                <a:moveTo>
                  <a:pt x="900" y="587"/>
                </a:moveTo>
                <a:lnTo>
                  <a:pt x="0" y="0"/>
                </a:lnTo>
                <a:lnTo>
                  <a:pt x="0" y="1174"/>
                </a:lnTo>
                <a:lnTo>
                  <a:pt x="900" y="1174"/>
                </a:lnTo>
                <a:lnTo>
                  <a:pt x="900" y="58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B8C3C956-BDCB-452B-A871-C317FED95FEF}"/>
              </a:ext>
            </a:extLst>
          </p:cNvPr>
          <p:cNvSpPr>
            <a:spLocks/>
          </p:cNvSpPr>
          <p:nvPr/>
        </p:nvSpPr>
        <p:spPr bwMode="auto">
          <a:xfrm flipH="1">
            <a:off x="7353355" y="3442725"/>
            <a:ext cx="1114159" cy="901454"/>
          </a:xfrm>
          <a:custGeom>
            <a:avLst/>
            <a:gdLst>
              <a:gd name="T0" fmla="*/ 900 w 900"/>
              <a:gd name="T1" fmla="*/ 0 h 1195"/>
              <a:gd name="T2" fmla="*/ 0 w 900"/>
              <a:gd name="T3" fmla="*/ 21 h 1195"/>
              <a:gd name="T4" fmla="*/ 0 w 900"/>
              <a:gd name="T5" fmla="*/ 1195 h 1195"/>
              <a:gd name="T6" fmla="*/ 900 w 900"/>
              <a:gd name="T7" fmla="*/ 587 h 1195"/>
              <a:gd name="T8" fmla="*/ 900 w 900"/>
              <a:gd name="T9" fmla="*/ 0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0" h="1195">
                <a:moveTo>
                  <a:pt x="900" y="0"/>
                </a:moveTo>
                <a:lnTo>
                  <a:pt x="0" y="21"/>
                </a:lnTo>
                <a:lnTo>
                  <a:pt x="0" y="1195"/>
                </a:lnTo>
                <a:lnTo>
                  <a:pt x="900" y="587"/>
                </a:lnTo>
                <a:lnTo>
                  <a:pt x="9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DAB4C4-30E5-4D2B-A922-85EAE4B32A9E}"/>
              </a:ext>
            </a:extLst>
          </p:cNvPr>
          <p:cNvSpPr>
            <a:spLocks/>
          </p:cNvSpPr>
          <p:nvPr/>
        </p:nvSpPr>
        <p:spPr bwMode="auto">
          <a:xfrm flipH="1">
            <a:off x="7357530" y="4492030"/>
            <a:ext cx="1109982" cy="1715995"/>
          </a:xfrm>
          <a:custGeom>
            <a:avLst/>
            <a:gdLst>
              <a:gd name="connsiteX0" fmla="*/ 1109982 w 1109982"/>
              <a:gd name="connsiteY0" fmla="*/ 0 h 1715995"/>
              <a:gd name="connsiteX1" fmla="*/ 1109982 w 1109982"/>
              <a:gd name="connsiteY1" fmla="*/ 647052 h 1715995"/>
              <a:gd name="connsiteX2" fmla="*/ 0 w 1109982"/>
              <a:gd name="connsiteY2" fmla="*/ 1715995 h 1715995"/>
              <a:gd name="connsiteX3" fmla="*/ 0 w 1109982"/>
              <a:gd name="connsiteY3" fmla="*/ 830406 h 1715995"/>
              <a:gd name="connsiteX4" fmla="*/ 1109982 w 1109982"/>
              <a:gd name="connsiteY4" fmla="*/ 0 h 171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2" h="1715995">
                <a:moveTo>
                  <a:pt x="1109982" y="0"/>
                </a:moveTo>
                <a:lnTo>
                  <a:pt x="1109982" y="647052"/>
                </a:lnTo>
                <a:lnTo>
                  <a:pt x="0" y="1715995"/>
                </a:lnTo>
                <a:lnTo>
                  <a:pt x="0" y="830406"/>
                </a:lnTo>
                <a:lnTo>
                  <a:pt x="110998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394C8-215B-4144-AC82-29F96C35E6CE}"/>
              </a:ext>
            </a:extLst>
          </p:cNvPr>
          <p:cNvSpPr/>
          <p:nvPr/>
        </p:nvSpPr>
        <p:spPr>
          <a:xfrm flipH="1">
            <a:off x="7357530" y="3927567"/>
            <a:ext cx="1109983" cy="1351577"/>
          </a:xfrm>
          <a:custGeom>
            <a:avLst/>
            <a:gdLst>
              <a:gd name="connsiteX0" fmla="*/ 1109983 w 1109983"/>
              <a:gd name="connsiteY0" fmla="*/ 0 h 1351577"/>
              <a:gd name="connsiteX1" fmla="*/ 1109983 w 1109983"/>
              <a:gd name="connsiteY1" fmla="*/ 503227 h 1351577"/>
              <a:gd name="connsiteX2" fmla="*/ 0 w 1109983"/>
              <a:gd name="connsiteY2" fmla="*/ 1351577 h 1351577"/>
              <a:gd name="connsiteX3" fmla="*/ 0 w 1109983"/>
              <a:gd name="connsiteY3" fmla="*/ 465989 h 1351577"/>
              <a:gd name="connsiteX4" fmla="*/ 1109983 w 1109983"/>
              <a:gd name="connsiteY4" fmla="*/ 0 h 135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3" h="1351577">
                <a:moveTo>
                  <a:pt x="1109983" y="0"/>
                </a:moveTo>
                <a:lnTo>
                  <a:pt x="1109983" y="503227"/>
                </a:lnTo>
                <a:lnTo>
                  <a:pt x="0" y="1351577"/>
                </a:lnTo>
                <a:lnTo>
                  <a:pt x="0" y="465989"/>
                </a:lnTo>
                <a:lnTo>
                  <a:pt x="110998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5" name="TextBox 113">
            <a:extLst>
              <a:ext uri="{FF2B5EF4-FFF2-40B4-BE49-F238E27FC236}">
                <a16:creationId xmlns:a16="http://schemas.microsoft.com/office/drawing/2014/main" id="{A9920225-E0A7-4689-8522-1E02CF2ECF31}"/>
              </a:ext>
            </a:extLst>
          </p:cNvPr>
          <p:cNvSpPr txBox="1">
            <a:spLocks/>
          </p:cNvSpPr>
          <p:nvPr/>
        </p:nvSpPr>
        <p:spPr>
          <a:xfrm flipH="1">
            <a:off x="8990528" y="4515725"/>
            <a:ext cx="2292538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Development time and Cost very high</a:t>
            </a:r>
          </a:p>
        </p:txBody>
      </p:sp>
      <p:sp>
        <p:nvSpPr>
          <p:cNvPr id="46" name="TextBox 114">
            <a:extLst>
              <a:ext uri="{FF2B5EF4-FFF2-40B4-BE49-F238E27FC236}">
                <a16:creationId xmlns:a16="http://schemas.microsoft.com/office/drawing/2014/main" id="{2EBE2353-8071-4121-9146-8E0D190B243A}"/>
              </a:ext>
            </a:extLst>
          </p:cNvPr>
          <p:cNvSpPr txBox="1">
            <a:spLocks/>
          </p:cNvSpPr>
          <p:nvPr/>
        </p:nvSpPr>
        <p:spPr>
          <a:xfrm flipH="1">
            <a:off x="9015261" y="5538992"/>
            <a:ext cx="2406838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chemeClr val="bg1"/>
                </a:solidFill>
                <a:latin typeface="Calibri (Body)"/>
                <a:cs typeface="Arial" panose="020B0604020202020204" pitchFamily="34" charset="0"/>
              </a:rPr>
              <a:t>It is hard to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338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Fiori Element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559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 (Body)"/>
              </a:rPr>
              <a:t>Steps:</a:t>
            </a:r>
          </a:p>
          <a:p>
            <a:r>
              <a:rPr lang="en-US" sz="1800" dirty="0">
                <a:latin typeface="Calibri (Body)"/>
              </a:rPr>
              <a:t>Go to WebIDE and Create a new project from template.</a:t>
            </a:r>
          </a:p>
          <a:p>
            <a:r>
              <a:rPr lang="en-US" sz="1800" dirty="0">
                <a:latin typeface="Calibri (Body)"/>
              </a:rPr>
              <a:t>Select Category as SAP Fiori Elements</a:t>
            </a:r>
          </a:p>
          <a:p>
            <a:pPr marL="0" indent="0">
              <a:buNone/>
            </a:pPr>
            <a:endParaRPr lang="en-US" sz="1800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pPr marL="0" indent="0">
              <a:buNone/>
            </a:pPr>
            <a:endParaRPr lang="en-US" sz="1800" b="1" dirty="0">
              <a:latin typeface="Calibri (Body)"/>
            </a:endParaRPr>
          </a:p>
          <a:p>
            <a:r>
              <a:rPr lang="en-US" sz="1800" dirty="0">
                <a:latin typeface="Calibri (Body)"/>
              </a:rPr>
              <a:t>Fill all the required details and Select a particular service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307DE-93D3-4722-A674-68BC7025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19" y="2282733"/>
            <a:ext cx="6218978" cy="38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Add Selection field in Fiori Element App: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896159"/>
            <a:ext cx="10976458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Go to annotations Folder and open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Add a Selection field: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button of Local Annotation and select Selection Field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Click on  + of Selection field and choose Item and Fill property path and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Give the label of item using click on  + of Item</a:t>
            </a:r>
          </a:p>
          <a:p>
            <a:pPr marL="342900" indent="-342900" algn="just">
              <a:buAutoNum type="arabicPeriod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D4F6D-4219-447E-9697-A307121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4" y="2959631"/>
            <a:ext cx="11682472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21603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Add LineItem annotations: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  <a:latin typeface="Calibri (Body)"/>
              </a:rPr>
              <a:t> </a:t>
            </a:r>
            <a:r>
              <a:rPr lang="en-US" sz="1800" dirty="0">
                <a:solidFill>
                  <a:srgbClr val="202124"/>
                </a:solidFill>
                <a:latin typeface="Calibri (Body)"/>
              </a:rPr>
              <a:t>Click on  + button of Local Annotation and Select LineItem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Add a column in LineItem then click on + of LineItem and Choose DataField</a:t>
            </a:r>
          </a:p>
          <a:p>
            <a:r>
              <a:rPr lang="en-US" sz="1800" dirty="0">
                <a:solidFill>
                  <a:srgbClr val="202124"/>
                </a:solidFill>
                <a:latin typeface="Calibri (Body)"/>
              </a:rPr>
              <a:t>Give label name of data field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02124"/>
                </a:solidFill>
                <a:latin typeface="Calibri (Body)"/>
              </a:rPr>
              <a:t>     Click on + of value and choose label</a:t>
            </a:r>
          </a:p>
          <a:p>
            <a:endParaRPr lang="en-US" sz="1800" dirty="0">
              <a:solidFill>
                <a:srgbClr val="202124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E5711-2CED-447A-A3B9-B269CB3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2835195"/>
            <a:ext cx="107875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Represent DataPoint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E1FCD6-C7FF-4FC1-A576-8019F02A01D2}"/>
              </a:ext>
            </a:extLst>
          </p:cNvPr>
          <p:cNvSpPr txBox="1"/>
          <p:nvPr/>
        </p:nvSpPr>
        <p:spPr>
          <a:xfrm>
            <a:off x="213360" y="10287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+ on Local Annotations and choose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name of this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 on DataPoint and choose TargetValue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data:</a:t>
            </a:r>
          </a:p>
          <a:p>
            <a:r>
              <a:rPr lang="en-US" dirty="0"/>
              <a:t>      Click + on DataPoint  and Select any Property like Visualization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91FC90-91BA-4AAB-8E34-ADA2791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898"/>
            <a:ext cx="11141465" cy="2065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E1018D-5A0A-411A-95CE-DC7EA227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836"/>
            <a:ext cx="11842007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Fiori Element v/s Free style App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269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46" y="229651"/>
            <a:ext cx="10898910" cy="500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346" y="824857"/>
            <a:ext cx="11021785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04294"/>
              </p:ext>
            </p:extLst>
          </p:nvPr>
        </p:nvGraphicFramePr>
        <p:xfrm>
          <a:off x="2815389" y="2910052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SrNo</a:t>
                      </a:r>
                      <a:endParaRPr lang="en-US" sz="1200" b="0" dirty="0">
                        <a:effectLst/>
                      </a:endParaRP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283720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11" y="155283"/>
            <a:ext cx="9044656" cy="583271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278811" y="998646"/>
            <a:ext cx="887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82915"/>
            <a:ext cx="7392299" cy="25697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DD1D6F-2E77-4600-98DE-31B12F032B39}"/>
              </a:ext>
            </a:extLst>
          </p:cNvPr>
          <p:cNvSpPr txBox="1">
            <a:spLocks/>
          </p:cNvSpPr>
          <p:nvPr/>
        </p:nvSpPr>
        <p:spPr>
          <a:xfrm>
            <a:off x="217265" y="2238067"/>
            <a:ext cx="8935527" cy="256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0507-AC32-46E9-B916-B7139A8E4954}"/>
              </a:ext>
            </a:extLst>
          </p:cNvPr>
          <p:cNvSpPr txBox="1"/>
          <p:nvPr/>
        </p:nvSpPr>
        <p:spPr>
          <a:xfrm>
            <a:off x="217265" y="1794633"/>
            <a:ext cx="89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C3C3C"/>
                </a:solidFill>
                <a:latin typeface="Calibri (Body)"/>
              </a:rPr>
              <a:t>Pre-requisites for Customized Fiori App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11100</TotalTime>
  <Words>1554</Words>
  <Application>Microsoft Office PowerPoint</Application>
  <PresentationFormat>Widescreen</PresentationFormat>
  <Paragraphs>250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SAPRegular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SAP Fiori Standard App Implementation</vt:lpstr>
      <vt:lpstr>Pre-requisites for Standard Fiori App</vt:lpstr>
      <vt:lpstr>SAP Fiori Custom App development</vt:lpstr>
      <vt:lpstr>Relationship between Front-End Components</vt:lpstr>
      <vt:lpstr>PowerPoint Presentation</vt:lpstr>
      <vt:lpstr>SAP Fiori Element</vt:lpstr>
      <vt:lpstr>SAP Fiori Element App looks like as:</vt:lpstr>
      <vt:lpstr>PowerPoint Presentation</vt:lpstr>
      <vt:lpstr>Annotation</vt:lpstr>
      <vt:lpstr>Fiori Element v/s Free style App</vt:lpstr>
      <vt:lpstr>Create a Fiori Element Application </vt:lpstr>
      <vt:lpstr>Add Selection field in Fiori Element App:</vt:lpstr>
      <vt:lpstr>Add LineItem annotations:</vt:lpstr>
      <vt:lpstr>Represent DataPoint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966</cp:revision>
  <dcterms:created xsi:type="dcterms:W3CDTF">2016-07-10T03:33:26Z</dcterms:created>
  <dcterms:modified xsi:type="dcterms:W3CDTF">2021-05-21T18:03:30Z</dcterms:modified>
</cp:coreProperties>
</file>